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73" d="100"/>
          <a:sy n="73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66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015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34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2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10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27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06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95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36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17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61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94F48-C281-4048-BB2E-F5D4796CFB67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02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histoclips-dekolonisatie/#q=dekolonisat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gWm6logZ0w" TargetMode="External"/><Relationship Id="rId2" Type="http://schemas.openxmlformats.org/officeDocument/2006/relationships/hyperlink" Target="https://www.youtube.com/watch?v=2ci3nOm5la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11.3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Noord en Zuid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081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Voorbeeld van een juist antwoord is: </a:t>
            </a:r>
          </a:p>
          <a:p>
            <a:r>
              <a:rPr lang="nl-NL" dirty="0"/>
              <a:t>Na 1945 ontstond de Koude Oorlog waarbij twee ideologische machtsblokken tegenover elkaar kwamen te staan. Toen Soekarno de communistische opstand neersloeg, zagen de Verenigde Staten Indonesië/Soekarno als bondgenoot die hun steun verdiende in de dekolonisatiestrijd. </a:t>
            </a:r>
          </a:p>
        </p:txBody>
      </p:sp>
    </p:spTree>
    <p:extLst>
      <p:ext uri="{BB962C8B-B14F-4D97-AF65-F5344CB8AC3E}">
        <p14:creationId xmlns:p14="http://schemas.microsoft.com/office/powerpoint/2010/main" val="24866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Relatie tussen </a:t>
            </a:r>
            <a:r>
              <a:rPr lang="nl-NL" dirty="0" err="1" smtClean="0"/>
              <a:t>KA’s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Vormen van verzet tegen het West-Europese imperialisme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(</a:t>
            </a:r>
            <a:r>
              <a:rPr lang="nl-NL" dirty="0"/>
              <a:t>circa 1919-1945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</a:t>
            </a:r>
            <a:r>
              <a:rPr lang="nl-NL" dirty="0">
                <a:solidFill>
                  <a:srgbClr val="FF0000"/>
                </a:solidFill>
              </a:rPr>
              <a:t>dekolonisatie</a:t>
            </a:r>
            <a:r>
              <a:rPr lang="nl-NL" dirty="0"/>
              <a:t> die een eind maakte aan de </a:t>
            </a:r>
            <a:r>
              <a:rPr lang="nl-NL" dirty="0">
                <a:solidFill>
                  <a:srgbClr val="FF0000"/>
                </a:solidFill>
              </a:rPr>
              <a:t>westerse hegemonie </a:t>
            </a:r>
            <a:r>
              <a:rPr lang="nl-NL" dirty="0"/>
              <a:t>in de </a:t>
            </a:r>
            <a:r>
              <a:rPr lang="nl-NL" dirty="0" smtClean="0"/>
              <a:t>wereld</a:t>
            </a:r>
          </a:p>
          <a:p>
            <a:pPr marL="0" indent="0">
              <a:buNone/>
            </a:pPr>
            <a:r>
              <a:rPr lang="nl-NL" smtClean="0"/>
              <a:t>(vanaf 1945)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Pijl-omlaag 3"/>
          <p:cNvSpPr/>
          <p:nvPr/>
        </p:nvSpPr>
        <p:spPr>
          <a:xfrm>
            <a:off x="5212080" y="2899954"/>
            <a:ext cx="1123406" cy="927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009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0828283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dekolonisatie</a:t>
            </a:r>
            <a:r>
              <a:rPr lang="nl-NL" dirty="0" smtClean="0"/>
              <a:t> die een eind maakte aan de </a:t>
            </a:r>
            <a:r>
              <a:rPr lang="nl-NL" dirty="0" smtClean="0">
                <a:solidFill>
                  <a:srgbClr val="FF0000"/>
                </a:solidFill>
              </a:rPr>
              <a:t>westerse hegemonie </a:t>
            </a:r>
            <a:r>
              <a:rPr lang="nl-NL" dirty="0" smtClean="0"/>
              <a:t>in de wereld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>
                <a:solidFill>
                  <a:srgbClr val="FF0000"/>
                </a:solidFill>
              </a:rPr>
              <a:t>Dekolonisatie</a:t>
            </a:r>
            <a:r>
              <a:rPr lang="nl-NL" dirty="0" smtClean="0"/>
              <a:t> = kolonies in Afrika en Azië worden onafhankelijk van hun kolonisator (Europees land) bijv. Nederlands-Indië komt los van Nederland.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>
                <a:solidFill>
                  <a:srgbClr val="FF0000"/>
                </a:solidFill>
              </a:rPr>
              <a:t>Hegemonie </a:t>
            </a:r>
            <a:r>
              <a:rPr lang="nl-NL" dirty="0" smtClean="0"/>
              <a:t>= wereldheerschappij (een hegemoniale macht is dominant op politiek en ook vaak economisch gebied) 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83627" y="598873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>
                <a:hlinkClick r:id="rId2"/>
              </a:rPr>
              <a:t>http://www.schooltv.nl/video/histoclips-dekolonisatie/#q=dekolonisatie</a:t>
            </a:r>
            <a:endParaRPr lang="nl-NL" dirty="0"/>
          </a:p>
        </p:txBody>
      </p:sp>
      <p:sp>
        <p:nvSpPr>
          <p:cNvPr id="5" name="Wolkvormige toelichting 4"/>
          <p:cNvSpPr/>
          <p:nvPr/>
        </p:nvSpPr>
        <p:spPr>
          <a:xfrm>
            <a:off x="6150279" y="417105"/>
            <a:ext cx="4108537" cy="1001756"/>
          </a:xfrm>
          <a:prstGeom prst="cloudCallout">
            <a:avLst>
              <a:gd name="adj1" fmla="val -70738"/>
              <a:gd name="adj2" fmla="val 806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Einde van de westerse hegemonie?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513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Na de Tweede Wereldoorlog </a:t>
            </a:r>
            <a:r>
              <a:rPr lang="nl-NL" sz="2200" i="1" dirty="0" smtClean="0"/>
              <a:t>(denk ook aan KA: ‘vormen van verzet tegen het West-Europese imperialisme’, paragraaf 10.4)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Onafhankelijkheidsoorlogen</a:t>
            </a:r>
            <a:r>
              <a:rPr lang="nl-NL" dirty="0" smtClean="0">
                <a:sym typeface="Wingdings" panose="05000000000000000000" pitchFamily="2" charset="2"/>
              </a:rPr>
              <a:t> breken uit in kolonies </a:t>
            </a:r>
            <a:r>
              <a:rPr lang="nl-NL" sz="2600" i="1" dirty="0" smtClean="0">
                <a:sym typeface="Wingdings" panose="05000000000000000000" pitchFamily="2" charset="2"/>
              </a:rPr>
              <a:t>(Europees land wil kolonie behouden, kolonie wil los komen van Europees land)</a:t>
            </a:r>
            <a:endParaRPr lang="nl-NL" i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Waarom onafhankelijkheidsoorlogen? 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Komst nationalisme in kolonie (‘Azië voor Aziaten’, par 10.4) 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Supermachten SU &amp; VS waren tegen het hebben van kolonies: </a:t>
            </a:r>
          </a:p>
          <a:p>
            <a:pPr lvl="1"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VS: kolonialisme is niet goed, ieder volk heeft zelfbeschikkingsrecht (recht om zichzelf te besturen)</a:t>
            </a:r>
          </a:p>
          <a:p>
            <a:pPr lvl="1"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SU: kolonialisme is niet goed, het is kapitalistisch (leidt tot uitbuiting).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91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Onafhankelijkheidsgroepen / verzetsgroepen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Waren altijd nationalistisch, ook vaak communistisch. </a:t>
            </a:r>
          </a:p>
          <a:p>
            <a:pPr marL="0" indent="0">
              <a:buNone/>
            </a:pPr>
            <a:r>
              <a:rPr lang="nl-NL" dirty="0" smtClean="0"/>
              <a:t>Waarom?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Nationalistisch</a:t>
            </a:r>
            <a:r>
              <a:rPr lang="nl-NL" dirty="0" smtClean="0"/>
              <a:t>: door onderwijs werden ze mondiger en ging men in de kolonie nadenken over eigen achtergestelde positie. Ook de makkelijke overwinning van de Japanners wakkerden nationalistisch gevoelens aan.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Communistisch</a:t>
            </a:r>
            <a:r>
              <a:rPr lang="nl-NL" dirty="0" smtClean="0"/>
              <a:t>: door jarenlange onderdrukking is het streven naar gelijkheid een mooie gedachte die veel verzetsbewegingen aansprak. Daarnaast kregen zij vaak steun van SU (bijv. wapens).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27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Periode van dekolonisatie: Eerst Azië, daarna Afrika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Na WOII (1945) Azië</a:t>
            </a:r>
          </a:p>
          <a:p>
            <a:r>
              <a:rPr lang="nl-NL" dirty="0" smtClean="0"/>
              <a:t>Jaren ‘60 / ‘70 Afrika</a:t>
            </a:r>
          </a:p>
          <a:p>
            <a:pPr lvl="1"/>
            <a:r>
              <a:rPr lang="nl-NL" dirty="0" smtClean="0"/>
              <a:t>WOII </a:t>
            </a:r>
            <a:r>
              <a:rPr lang="nl-NL" dirty="0" smtClean="0">
                <a:sym typeface="Wingdings" panose="05000000000000000000" pitchFamily="2" charset="2"/>
              </a:rPr>
              <a:t> aandeel van Afrikaanse soldaten in de bevrijding van Europa / contacten van Afrikaanse soldaten met Aziatische soldaten (met name India)  dit wakkerde nationalistische gevoelens aan.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Successen van onafhankelijkheidsbewegingen in Azië stimuleerden het nationalisme in Afrika (Bijv. Gandhi)</a:t>
            </a:r>
          </a:p>
          <a:p>
            <a:pPr>
              <a:buFontTx/>
              <a:buChar char="-"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Kortom dekolonisatie van Azië was een voorbeeld voor dekolonisatieproces van Afrika. </a:t>
            </a:r>
          </a:p>
        </p:txBody>
      </p:sp>
    </p:spTree>
    <p:extLst>
      <p:ext uri="{BB962C8B-B14F-4D97-AF65-F5344CB8AC3E}">
        <p14:creationId xmlns:p14="http://schemas.microsoft.com/office/powerpoint/2010/main" val="179006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van dekolonisatie</a:t>
            </a:r>
            <a:br>
              <a:rPr lang="nl-NL" dirty="0" smtClean="0"/>
            </a:br>
            <a:r>
              <a:rPr lang="nl-NL" sz="2800" dirty="0" smtClean="0"/>
              <a:t>In de ex-kolonies zijn:..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Veel interne conflicten </a:t>
            </a:r>
            <a:r>
              <a:rPr lang="nl-NL" i="1" dirty="0" smtClean="0"/>
              <a:t>(stammenoorlogen / clanoorlogen) </a:t>
            </a:r>
            <a:r>
              <a:rPr lang="nl-NL" dirty="0" smtClean="0"/>
              <a:t>in voormalige kolonies. </a:t>
            </a:r>
          </a:p>
          <a:p>
            <a:pPr lvl="1">
              <a:buFontTx/>
              <a:buChar char="-"/>
            </a:pPr>
            <a:r>
              <a:rPr lang="nl-NL" dirty="0" smtClean="0"/>
              <a:t>Kolonies zijn gesticht door Europanen die dwars door stammengebieden grenslijnen trokken (</a:t>
            </a:r>
            <a:r>
              <a:rPr lang="nl-NL" i="1" dirty="0" smtClean="0"/>
              <a:t>denk bijv. aan de conferentie van Berlijn = verdeling van Afrika</a:t>
            </a:r>
            <a:r>
              <a:rPr lang="nl-NL" dirty="0" smtClean="0"/>
              <a:t>)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Geen democratische achtergrond</a:t>
            </a:r>
            <a:r>
              <a:rPr lang="nl-NL" dirty="0" smtClean="0"/>
              <a:t>: veel belangrijke families nemen bestuurlijke taken op zich. Denken weinig aan opbouw land, en doen aan zelfverrijking. = ontstaan van autoritaire / dictatoriale regimes. </a:t>
            </a:r>
          </a:p>
          <a:p>
            <a:pPr lvl="1">
              <a:buFontTx/>
              <a:buChar char="-"/>
            </a:pPr>
            <a:r>
              <a:rPr lang="nl-NL" dirty="0" smtClean="0"/>
              <a:t>Geen rechtsstaat met bescherming van mensenrechten</a:t>
            </a:r>
          </a:p>
          <a:p>
            <a:pPr lvl="1">
              <a:buFontTx/>
              <a:buChar char="-"/>
            </a:pPr>
            <a:r>
              <a:rPr lang="nl-NL" dirty="0" smtClean="0"/>
              <a:t>Weinig scholing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Afhankelijke economische positie van het westen </a:t>
            </a:r>
            <a:r>
              <a:rPr lang="nl-NL" dirty="0" smtClean="0"/>
              <a:t>(dus feitelijk geen einde aan ‘westerse hegemonie’) </a:t>
            </a:r>
            <a:r>
              <a:rPr lang="nl-NL" dirty="0" smtClean="0">
                <a:sym typeface="Wingdings" panose="05000000000000000000" pitchFamily="2" charset="2"/>
              </a:rPr>
              <a:t> ontstaan van een soort ‘neokolonialisme’ (= economische kolonisatie)</a:t>
            </a:r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2458978" y="2142044"/>
            <a:ext cx="4894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2"/>
              </a:rPr>
              <a:t>https://www.youtube.com/watch?v=2ci3nOm5lag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474801" y="4511431"/>
            <a:ext cx="5060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3"/>
              </a:rPr>
              <a:t>https</a:t>
            </a:r>
            <a:r>
              <a:rPr lang="nl-NL">
                <a:hlinkClick r:id="rId3"/>
              </a:rPr>
              <a:t>://</a:t>
            </a:r>
            <a:r>
              <a:rPr lang="nl-NL" smtClean="0">
                <a:hlinkClick r:id="rId3"/>
              </a:rPr>
              <a:t>www.youtube.com/watch?v=fgWm6logZ0w</a:t>
            </a:r>
            <a:r>
              <a:rPr lang="nl-NL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670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Europese grenzen zijn reden voor Afrikaanse conflicten.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borders of afr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15" y="1825625"/>
            <a:ext cx="9663497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7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Europese grenzen zijn reden voor Afrikaanse conflicten.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Afbeeldingsresultaat voor borders of africa confli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566" y="1096350"/>
            <a:ext cx="4250029" cy="550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borders of africa confli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595" y="1096350"/>
            <a:ext cx="4208363" cy="5446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Indonesië was een kolonie van Nederland. In augustus 1945 riep Soekarno </a:t>
            </a:r>
            <a:r>
              <a:rPr lang="nl-NL" dirty="0" smtClean="0"/>
              <a:t>in Indonesië </a:t>
            </a:r>
            <a:r>
              <a:rPr lang="nl-NL" dirty="0"/>
              <a:t>de onafhankelijkheid uit. Nadat hij in 1946 op Java een </a:t>
            </a:r>
            <a:r>
              <a:rPr lang="nl-NL" dirty="0" smtClean="0"/>
              <a:t>communistische opstand </a:t>
            </a:r>
            <a:r>
              <a:rPr lang="nl-NL" dirty="0"/>
              <a:t>heeft neergeslagen, besloten de Verenigde Staten hem te steunen in </a:t>
            </a:r>
            <a:r>
              <a:rPr lang="nl-NL" dirty="0" smtClean="0"/>
              <a:t>zijn verzet </a:t>
            </a:r>
            <a:r>
              <a:rPr lang="nl-NL" dirty="0"/>
              <a:t>tegen Nederland.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2p Geef </a:t>
            </a:r>
            <a:r>
              <a:rPr lang="nl-NL" dirty="0"/>
              <a:t>hiervoor een verklaring vanuit de internationale verhoudingen op dat moment.</a:t>
            </a:r>
          </a:p>
        </p:txBody>
      </p:sp>
      <p:sp>
        <p:nvSpPr>
          <p:cNvPr id="4" name="Ovale toelichting 3"/>
          <p:cNvSpPr/>
          <p:nvPr/>
        </p:nvSpPr>
        <p:spPr>
          <a:xfrm>
            <a:off x="5754413" y="4666594"/>
            <a:ext cx="5328745" cy="1781503"/>
          </a:xfrm>
          <a:prstGeom prst="wedgeEllipseCallout">
            <a:avLst>
              <a:gd name="adj1" fmla="val -13487"/>
              <a:gd name="adj2" fmla="val -649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Als je het  begrip ‘internationale verhoudingen’ ziet staan: denk dan aan internationale politiek.  En bij politiek moet je aan ‘macht’ denken!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33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623</Words>
  <Application>Microsoft Office PowerPoint</Application>
  <PresentationFormat>Breedbeeld</PresentationFormat>
  <Paragraphs>63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Paragraaf 11.3</vt:lpstr>
      <vt:lpstr>Kenmerkend aspect</vt:lpstr>
      <vt:lpstr>Wanneer? </vt:lpstr>
      <vt:lpstr>Onafhankelijkheidsgroepen / verzetsgroepen</vt:lpstr>
      <vt:lpstr>Periode van dekolonisatie: Eerst Azië, daarna Afrika</vt:lpstr>
      <vt:lpstr>Gevolgen van dekolonisatie In de ex-kolonies zijn:..</vt:lpstr>
      <vt:lpstr>Europese grenzen zijn reden voor Afrikaanse conflicten. </vt:lpstr>
      <vt:lpstr>Europese grenzen zijn reden voor Afrikaanse conflicten. </vt:lpstr>
      <vt:lpstr>Examenvraag</vt:lpstr>
      <vt:lpstr>Antwoord examenvraag</vt:lpstr>
      <vt:lpstr>Relatie tussen KA’s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13.4</dc:title>
  <dc:creator>Kristel Biemans</dc:creator>
  <cp:lastModifiedBy>Kristel Biemans</cp:lastModifiedBy>
  <cp:revision>23</cp:revision>
  <dcterms:created xsi:type="dcterms:W3CDTF">2015-11-25T07:26:46Z</dcterms:created>
  <dcterms:modified xsi:type="dcterms:W3CDTF">2023-01-31T12:31:01Z</dcterms:modified>
</cp:coreProperties>
</file>